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32.jpeg" ContentType="image/jpeg"/>
  <Override PartName="/ppt/media/image16.png" ContentType="image/png"/>
  <Override PartName="/ppt/media/image49.jpeg" ContentType="image/jpeg"/>
  <Override PartName="/ppt/media/image14.png" ContentType="image/png"/>
  <Override PartName="/ppt/media/image29.jpeg" ContentType="image/jpeg"/>
  <Override PartName="/ppt/media/image28.png" ContentType="image/png"/>
  <Override PartName="/ppt/media/image5.png" ContentType="image/png"/>
  <Override PartName="/ppt/media/image35.png" ContentType="image/png"/>
  <Override PartName="/ppt/media/image13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1.png" ContentType="image/png"/>
  <Override PartName="/ppt/media/image43.png" ContentType="image/png"/>
  <Override PartName="/ppt/media/image47.jpeg" ContentType="image/jpeg"/>
  <Override PartName="/ppt/media/image8.png" ContentType="image/png"/>
  <Override PartName="/ppt/media/image38.png" ContentType="image/png"/>
  <Override PartName="/ppt/media/image12.png" ContentType="image/png"/>
  <Override PartName="/ppt/media/image7.png" ContentType="image/png"/>
  <Override PartName="/ppt/media/image10.png" ContentType="image/png"/>
  <Override PartName="/ppt/media/image1.jpeg" ContentType="image/jpeg"/>
  <Override PartName="/ppt/media/image6.png" ContentType="image/png"/>
  <Override PartName="/ppt/media/image36.png" ContentType="image/png"/>
  <Override PartName="/ppt/media/image40.png" ContentType="image/png"/>
  <Override PartName="/ppt/media/image4.jpeg" ContentType="image/jpeg"/>
  <Override PartName="/ppt/media/image25.png" ContentType="image/png"/>
  <Override PartName="/ppt/media/image37.jpeg" ContentType="image/jpeg"/>
  <Override PartName="/ppt/media/image30.png" ContentType="image/png"/>
  <Override PartName="/ppt/media/image3.jpeg" ContentType="image/jpeg"/>
  <Override PartName="/ppt/media/image1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24387175" cy="13716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ED8702C-BD3D-46A7-8814-D7C3F01B983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11.xml"/><Relationship Id="rId3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E186CB0-1352-4515-ADB2-298383F353A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1"/>
              </a:rPr>
              <a:t>https://litslink.com/blog/an-introduction-to-machine-learning-algorithms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Calibri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F92D505-59BA-49F6-AC89-C0B18D2F05D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6E957A3-3C8E-42E6-944E-49C75F8844B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9C2D95E-1029-45B9-8243-5F66D855904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3693C30-857F-41E6-BA0C-7890306709F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29786BF-48BA-4835-9955-E31EF165479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34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https://www.cxtoday.com/analytics/text-analytics-vs-text-mining/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https://www.excelr.com/text-mining-vs-text-analytics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https://towardsdatascience.com/a-guide-text-analysis-text-analytics-text-mining-f62df7b78747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5C6ADD9-F421-4F8D-A675-74987DBA8D8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01D0812-CC14-4F24-9970-3F5892AAF1B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904A8B8-748C-47CE-8B08-84C5F0D8B77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256691F-1F11-4790-9870-DB532503257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https://moodli.org/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90D7E4C-012C-4540-A1CF-9BDE6B9B7E4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2A4D995-2E46-48C2-AB49-C078589D467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3699912-FD0F-4D8F-8B6F-DEFAEC4E334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688ED31-ECC9-49A1-959E-33A2F54A115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7548DB2-7C65-4463-804D-A238F276297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3B4A19F-251F-43D8-86AD-0EB88DE0D4E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F927C25-9189-4B47-A4F1-3388C83C49D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0ACDEBE-C613-4B5B-860E-EAF513C4EA2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6394731-2DEE-4D9F-8B6E-9A7A82F7C4B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DD43107-41E9-49CE-9B25-3EB0FFF8950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66E012D-AA6E-4A33-932F-AD021524993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https://itueconomics.github.io/bil113e/r-week1.html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ACA7653-2229-4375-8FD6-0609B392991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8E3EDAE-1F97-4150-8005-1E035B3A894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725A2CB-3DDE-4DEE-B9A2-89B80E2BD60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https://towardsdatascience.com/python-vs-r-the-basics-d754c45c1596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F2594BA-E461-45DC-AE28-DB2F8E491A1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8FFE510-9466-4260-9255-90F6235D874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120" cy="342324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6040" cy="45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E77269C-32B2-4BDF-89FB-9CB188B65AD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6E51D58-B3BD-4198-A6ED-734AF619801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21B9A8F-E383-4CC2-9068-86F8DD39DCEF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7643EFC-E4BF-4D9E-AD0D-3FEF496D3235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6034AB-6797-4E1B-8984-9DD963BD841F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A7E8B8-FCAD-4197-92E0-BC86AF737B0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E28DF5C-4223-4333-BD2B-969D6E1204E4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476FE80-DDE9-464E-A175-D7A9A0A93E91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95192CF-F916-4AC6-8ACF-EDA5DE3C7152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FD264AA-50C7-416B-AC84-653CC9A79F14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B29975F-4542-48C7-9912-D872A385A9F7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ABEE8EF-7B9A-4258-B9CA-B8ABF3D76B14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86ECE96-3320-4BDB-B775-FC2769F85F8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09F7E4-6991-402E-87BC-B3462B835E45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D80BA5-6092-4BE9-A13B-07EACF230A08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68139C-A926-44F0-BBDB-A0402B9815F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FA12C7-51B5-4B96-A57F-6117AF4FDBC9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CE1082-2A60-4243-92A3-AB41F40578E2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CFE913-5B32-4FB6-ADB4-34EEDB981DFF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B907FC-08D1-4B9E-9048-0B4135C74614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E0E7DA-7D76-4187-B7F2-8A8900F8C32A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7795B8-42EA-42ED-BE84-C264BF61C0FA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43AEF2-EDE2-40D7-9A48-763796373B77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49CB2E-6365-4717-AA0E-55563E8AE03D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ED567F-5061-4E9B-8586-0DE271D8AC38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32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1"/>
          </p:nvPr>
        </p:nvSpPr>
        <p:spPr>
          <a:xfrm>
            <a:off x="0" y="0"/>
            <a:ext cx="2994480" cy="299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7C98DA7-0DE1-45F6-BFDD-04D5BD07DA39}" type="slidenum">
              <a: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&lt;number&gt;</a:t>
            </a:fld>
            <a:endParaRPr b="0" lang="en-US" sz="3000" spc="-1" strike="noStrike"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2"/>
          </p:nvPr>
        </p:nvSpPr>
        <p:spPr>
          <a:xfrm>
            <a:off x="22759920" y="1166400"/>
            <a:ext cx="347760" cy="5148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91440" bIns="9144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8A1AEC97-8B9C-4D6D-BFB1-02A69CF18A62}" type="slidenum">
              <a: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www.kaggle.com/datasets" TargetMode="Externa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www.bfs.admin.ch/bfs/en/home/services/ogd/portal.html" TargetMode="External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hyperlink" Target="https://github.com/search?q=scarping&amp;type=repositories" TargetMode="External"/><Relationship Id="rId6" Type="http://schemas.openxmlformats.org/officeDocument/2006/relationships/hyperlink" Target="https://github.com/topics/web-scraper" TargetMode="External"/><Relationship Id="rId7" Type="http://schemas.openxmlformats.org/officeDocument/2006/relationships/hyperlink" Target="https://scraper.algo7.tools/" TargetMode="External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slideLayout" Target="../slideLayouts/slideLayout13.xml"/><Relationship Id="rId18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1080" y="-37800"/>
            <a:ext cx="24381360" cy="1371024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59;p66"/>
          <p:cNvSpPr/>
          <p:nvPr/>
        </p:nvSpPr>
        <p:spPr>
          <a:xfrm>
            <a:off x="471600" y="5558040"/>
            <a:ext cx="1751796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R | Basic Text Analysis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00" name="Google Shape;260;p66"/>
          <p:cNvSpPr/>
          <p:nvPr/>
        </p:nvSpPr>
        <p:spPr>
          <a:xfrm>
            <a:off x="8994960" y="10627920"/>
            <a:ext cx="70020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dbf5f9"/>
                </a:solidFill>
                <a:latin typeface="Century Gothic"/>
                <a:ea typeface="Century Gothic"/>
              </a:rPr>
              <a:t>Presented by Aviv Lo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2" name="Picture 5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5080" cy="1019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4" name="Picture 4" descr="Machine Learning Algorithms and Their Types. List of Examples of ML  Algorithms | LITSLINK Blog"/>
          <p:cNvPicPr/>
          <p:nvPr/>
        </p:nvPicPr>
        <p:blipFill>
          <a:blip r:embed="rId1"/>
          <a:stretch/>
        </p:blipFill>
        <p:spPr>
          <a:xfrm>
            <a:off x="1510920" y="2971440"/>
            <a:ext cx="21359520" cy="966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6" name="Picture 6" descr="Machine Learning Types #2. Supervised Learning | by Rajesh Khadka | Towards  Data Science"/>
          <p:cNvPicPr/>
          <p:nvPr/>
        </p:nvPicPr>
        <p:blipFill>
          <a:blip r:embed="rId1"/>
          <a:stretch/>
        </p:blipFill>
        <p:spPr>
          <a:xfrm>
            <a:off x="4566240" y="2260080"/>
            <a:ext cx="15508080" cy="1109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Deep Learning: </a:t>
            </a:r>
            <a:br>
              <a:rPr sz="8000"/>
            </a:b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Fundamental Architecture </a:t>
            </a:r>
            <a:endParaRPr b="0" lang="en-US" sz="8000" spc="-1" strike="noStrike">
              <a:latin typeface="Arial"/>
            </a:endParaRPr>
          </a:p>
        </p:txBody>
      </p:sp>
      <p:graphicFrame>
        <p:nvGraphicFramePr>
          <p:cNvPr id="258" name=""/>
          <p:cNvGraphicFramePr/>
          <p:nvPr/>
        </p:nvGraphicFramePr>
        <p:xfrm>
          <a:off x="1437120" y="3200400"/>
          <a:ext cx="21512880" cy="9640800"/>
        </p:xfrm>
        <a:graphic>
          <a:graphicData uri="http://schemas.openxmlformats.org/drawingml/2006/table">
            <a:tbl>
              <a:tblPr/>
              <a:tblGrid>
                <a:gridCol w="3846240"/>
                <a:gridCol w="3196800"/>
                <a:gridCol w="4318920"/>
                <a:gridCol w="4592880"/>
                <a:gridCol w="555840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Feature / Architecture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ANN/MLP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RNN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marL="216000" indent="-216000" algn="ctr">
                        <a:lnSpc>
                          <a:spcPct val="100000"/>
                        </a:lnSpc>
                        <a:buClr>
                          <a:srgbClr val="ffffff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US" sz="4000" spc="-1" strike="noStrike">
                          <a:latin typeface="Arial"/>
                        </a:rPr>
                        <a:t>Transformer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What is it?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Basic neural network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“memory”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for grid-like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self-attention mechanism 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Advantages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  <a:ea typeface="Noto Sans CJK SC"/>
                        </a:rPr>
                        <a:t>Typically easier to train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sequential information and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preserves dependency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spatial features and relationships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long-range dependencies. Parallel processing of sequences.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Challenges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Overfit easily even in simple networks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“</a:t>
                      </a:r>
                      <a:r>
                        <a:rPr b="1" lang="en-US" sz="2400" spc="-1" strike="noStrike">
                          <a:latin typeface="Arial"/>
                        </a:rPr>
                        <a:t>Error” amplification (gradual or exponential)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 / very computationally intensive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Typical Use 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Classification</a:t>
                      </a:r>
                      <a:endParaRPr b="0" lang="en-US" sz="2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Non-linear regressions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Time series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Texts and audios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Image Recognition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Video Processing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LLMs &amp; Generative AIs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Recent Example: ChatGPT</a:t>
            </a:r>
            <a:endParaRPr b="0" lang="en-US" sz="8800" spc="-1" strike="noStrike">
              <a:latin typeface="Arial"/>
            </a:endParaRPr>
          </a:p>
        </p:txBody>
      </p:sp>
      <p:graphicFrame>
        <p:nvGraphicFramePr>
          <p:cNvPr id="260" name=""/>
          <p:cNvGraphicFramePr/>
          <p:nvPr/>
        </p:nvGraphicFramePr>
        <p:xfrm>
          <a:off x="1938600" y="3067560"/>
          <a:ext cx="20510280" cy="9640800"/>
        </p:xfrm>
        <a:graphic>
          <a:graphicData uri="http://schemas.openxmlformats.org/drawingml/2006/table">
            <a:tbl>
              <a:tblPr/>
              <a:tblGrid>
                <a:gridCol w="6836760"/>
                <a:gridCol w="6836760"/>
                <a:gridCol w="683712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Version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Parameters</a:t>
                      </a:r>
                      <a:endParaRPr b="0" lang="en-US" sz="5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Count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Dataset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GPT-1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0.12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BookCorpus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GPT-2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WebText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GPT-3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175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CommonCrawl, WebText, English Wikipedia, Books 1 and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 </a:t>
                      </a:r>
                      <a:r>
                        <a:rPr b="1" lang="en-US" sz="3200" spc="-1" strike="noStrike">
                          <a:latin typeface="Arial"/>
                        </a:rPr>
                        <a:t>Books 2 Corpora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GPT-4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1.76 Trillion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All of the above + YouTube + Twitter + Textbooks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(fine tuned by Scale AI)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Tech Steamroller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3954600" y="2814840"/>
            <a:ext cx="16473960" cy="823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372;p78"/>
          <p:cNvSpPr/>
          <p:nvPr/>
        </p:nvSpPr>
        <p:spPr>
          <a:xfrm>
            <a:off x="5296680" y="3409920"/>
            <a:ext cx="4986000" cy="692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64" name="Google Shape;373;p78"/>
          <p:cNvSpPr/>
          <p:nvPr/>
        </p:nvSpPr>
        <p:spPr>
          <a:xfrm rot="5400000">
            <a:off x="8255880" y="1955880"/>
            <a:ext cx="8661960" cy="9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Google Shape;374;p78"/>
          <p:cNvSpPr/>
          <p:nvPr/>
        </p:nvSpPr>
        <p:spPr>
          <a:xfrm>
            <a:off x="9815040" y="6369480"/>
            <a:ext cx="725292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Text Analysis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Goals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7" name="Picture 2" descr="text analysis natural language processing difference pure speech technology conversational ai"/>
          <p:cNvPicPr/>
          <p:nvPr/>
        </p:nvPicPr>
        <p:blipFill>
          <a:blip r:embed="rId1"/>
          <a:stretch/>
        </p:blipFill>
        <p:spPr>
          <a:xfrm>
            <a:off x="3364560" y="3187800"/>
            <a:ext cx="17651880" cy="87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7760" y="685440"/>
            <a:ext cx="2422620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Cloud &amp; Word Frequency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69" name="Picture 2" descr=""/>
          <p:cNvPicPr/>
          <p:nvPr/>
        </p:nvPicPr>
        <p:blipFill>
          <a:blip r:embed="rId1"/>
          <a:stretch/>
        </p:blipFill>
        <p:spPr>
          <a:xfrm>
            <a:off x="4333680" y="2757240"/>
            <a:ext cx="15714000" cy="104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Frequency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1" name="Picture 2" descr=""/>
          <p:cNvPicPr/>
          <p:nvPr/>
        </p:nvPicPr>
        <p:blipFill>
          <a:blip r:embed="rId1"/>
          <a:stretch/>
        </p:blipFill>
        <p:spPr>
          <a:xfrm>
            <a:off x="4401720" y="2644200"/>
            <a:ext cx="15577920" cy="1038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65;p67"/>
          <p:cNvSpPr/>
          <p:nvPr/>
        </p:nvSpPr>
        <p:spPr>
          <a:xfrm>
            <a:off x="1440" y="3238560"/>
            <a:ext cx="6092640" cy="470448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Google Shape;266;p67"/>
          <p:cNvSpPr/>
          <p:nvPr/>
        </p:nvSpPr>
        <p:spPr>
          <a:xfrm>
            <a:off x="6096960" y="3238560"/>
            <a:ext cx="6094080" cy="48488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Google Shape;267;p67"/>
          <p:cNvSpPr/>
          <p:nvPr/>
        </p:nvSpPr>
        <p:spPr>
          <a:xfrm>
            <a:off x="12193560" y="3238560"/>
            <a:ext cx="6129000" cy="470592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Google Shape;268;p67"/>
          <p:cNvSpPr/>
          <p:nvPr/>
        </p:nvSpPr>
        <p:spPr>
          <a:xfrm>
            <a:off x="18326880" y="3238560"/>
            <a:ext cx="6094080" cy="47408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Google Shape;269;p67"/>
          <p:cNvSpPr/>
          <p:nvPr/>
        </p:nvSpPr>
        <p:spPr>
          <a:xfrm>
            <a:off x="1440" y="7937640"/>
            <a:ext cx="6092640" cy="47059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270;p67"/>
          <p:cNvSpPr/>
          <p:nvPr/>
        </p:nvSpPr>
        <p:spPr>
          <a:xfrm>
            <a:off x="18312480" y="7959600"/>
            <a:ext cx="6091200" cy="4705920"/>
          </a:xfrm>
          <a:prstGeom prst="rect">
            <a:avLst/>
          </a:prstGeom>
          <a:blipFill rotWithShape="0">
            <a:blip r:embed="rId3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Google Shape;271;p67"/>
          <p:cNvSpPr/>
          <p:nvPr/>
        </p:nvSpPr>
        <p:spPr>
          <a:xfrm>
            <a:off x="12195000" y="7937640"/>
            <a:ext cx="6116400" cy="4705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Google Shape;272;p67"/>
          <p:cNvSpPr/>
          <p:nvPr/>
        </p:nvSpPr>
        <p:spPr>
          <a:xfrm>
            <a:off x="6084000" y="7985160"/>
            <a:ext cx="6092640" cy="4636080"/>
          </a:xfrm>
          <a:prstGeom prst="rect">
            <a:avLst/>
          </a:prstGeom>
          <a:blipFill rotWithShape="0">
            <a:blip r:embed="rId4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9" name="Google Shape;273;p67"/>
          <p:cNvGrpSpPr/>
          <p:nvPr/>
        </p:nvGrpSpPr>
        <p:grpSpPr>
          <a:xfrm>
            <a:off x="506520" y="8931240"/>
            <a:ext cx="5492520" cy="2834280"/>
            <a:chOff x="506520" y="8931240"/>
            <a:chExt cx="5492520" cy="2834280"/>
          </a:xfrm>
        </p:grpSpPr>
        <p:sp>
          <p:nvSpPr>
            <p:cNvPr id="210" name="Google Shape;274;p67"/>
            <p:cNvSpPr/>
            <p:nvPr/>
          </p:nvSpPr>
          <p:spPr>
            <a:xfrm>
              <a:off x="517680" y="8931240"/>
              <a:ext cx="3945600" cy="578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4000" spc="-1" strike="noStrike">
                  <a:solidFill>
                    <a:srgbClr val="29aacf"/>
                  </a:solidFill>
                  <a:latin typeface="Century Gothic"/>
                  <a:ea typeface="Century Gothic"/>
                </a:rPr>
                <a:t>Topic 1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211" name="Google Shape;275;p67"/>
            <p:cNvSpPr/>
            <p:nvPr/>
          </p:nvSpPr>
          <p:spPr>
            <a:xfrm>
              <a:off x="506520" y="10018800"/>
              <a:ext cx="5492520" cy="174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R vs. Python</a:t>
              </a:r>
              <a:endParaRPr b="0" lang="en-US" sz="2600" spc="-1" strike="noStrike">
                <a:latin typeface="Arial"/>
              </a:endParaRPr>
            </a:p>
          </p:txBody>
        </p:sp>
        <p:sp>
          <p:nvSpPr>
            <p:cNvPr id="212" name="Google Shape;276;p67"/>
            <p:cNvSpPr/>
            <p:nvPr/>
          </p:nvSpPr>
          <p:spPr>
            <a:xfrm>
              <a:off x="560520" y="9642600"/>
              <a:ext cx="2459160" cy="57600"/>
            </a:xfrm>
            <a:prstGeom prst="rect">
              <a:avLst/>
            </a:prstGeom>
            <a:solidFill>
              <a:srgbClr val="29aac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3" name="Google Shape;277;p67"/>
          <p:cNvGrpSpPr/>
          <p:nvPr/>
        </p:nvGrpSpPr>
        <p:grpSpPr>
          <a:xfrm>
            <a:off x="6599520" y="3959280"/>
            <a:ext cx="5415120" cy="2916720"/>
            <a:chOff x="6599520" y="3959280"/>
            <a:chExt cx="5415120" cy="2916720"/>
          </a:xfrm>
        </p:grpSpPr>
        <p:grpSp>
          <p:nvGrpSpPr>
            <p:cNvPr id="214" name="Google Shape;278;p67"/>
            <p:cNvGrpSpPr/>
            <p:nvPr/>
          </p:nvGrpSpPr>
          <p:grpSpPr>
            <a:xfrm>
              <a:off x="6636600" y="3959280"/>
              <a:ext cx="3945960" cy="813240"/>
              <a:chOff x="6636600" y="3959280"/>
              <a:chExt cx="3945960" cy="813240"/>
            </a:xfrm>
          </p:grpSpPr>
          <p:sp>
            <p:nvSpPr>
              <p:cNvPr id="215" name="Google Shape;279;p67"/>
              <p:cNvSpPr/>
              <p:nvPr/>
            </p:nvSpPr>
            <p:spPr>
              <a:xfrm>
                <a:off x="6636600" y="3959280"/>
                <a:ext cx="3945960" cy="578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2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16" name="Google Shape;280;p67"/>
              <p:cNvSpPr/>
              <p:nvPr/>
            </p:nvSpPr>
            <p:spPr>
              <a:xfrm>
                <a:off x="6657120" y="4714920"/>
                <a:ext cx="2459520" cy="5760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17" name="Google Shape;281;p67"/>
            <p:cNvSpPr/>
            <p:nvPr/>
          </p:nvSpPr>
          <p:spPr>
            <a:xfrm>
              <a:off x="6599520" y="5129280"/>
              <a:ext cx="5415120" cy="174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AI/ML/NLP Explained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218" name="Google Shape;282;p67"/>
          <p:cNvGrpSpPr/>
          <p:nvPr/>
        </p:nvGrpSpPr>
        <p:grpSpPr>
          <a:xfrm>
            <a:off x="12843360" y="8785080"/>
            <a:ext cx="5382000" cy="2978640"/>
            <a:chOff x="12843360" y="8785080"/>
            <a:chExt cx="5382000" cy="2978640"/>
          </a:xfrm>
        </p:grpSpPr>
        <p:grpSp>
          <p:nvGrpSpPr>
            <p:cNvPr id="219" name="Google Shape;283;p67"/>
            <p:cNvGrpSpPr/>
            <p:nvPr/>
          </p:nvGrpSpPr>
          <p:grpSpPr>
            <a:xfrm>
              <a:off x="12898440" y="8785080"/>
              <a:ext cx="3945960" cy="813240"/>
              <a:chOff x="12898440" y="8785080"/>
              <a:chExt cx="3945960" cy="813240"/>
            </a:xfrm>
          </p:grpSpPr>
          <p:sp>
            <p:nvSpPr>
              <p:cNvPr id="220" name="Google Shape;284;p67"/>
              <p:cNvSpPr/>
              <p:nvPr/>
            </p:nvSpPr>
            <p:spPr>
              <a:xfrm>
                <a:off x="12898440" y="8785080"/>
                <a:ext cx="3945960" cy="578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3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21" name="Google Shape;285;p67"/>
              <p:cNvSpPr/>
              <p:nvPr/>
            </p:nvSpPr>
            <p:spPr>
              <a:xfrm>
                <a:off x="12919320" y="9540720"/>
                <a:ext cx="2459520" cy="5760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2" name="Google Shape;286;p67"/>
            <p:cNvSpPr/>
            <p:nvPr/>
          </p:nvSpPr>
          <p:spPr>
            <a:xfrm>
              <a:off x="12843360" y="10017000"/>
              <a:ext cx="5382000" cy="174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Text Analysis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223" name="Google Shape;287;p67"/>
          <p:cNvGrpSpPr/>
          <p:nvPr/>
        </p:nvGrpSpPr>
        <p:grpSpPr>
          <a:xfrm>
            <a:off x="18871920" y="3959280"/>
            <a:ext cx="5036040" cy="2919960"/>
            <a:chOff x="18871920" y="3959280"/>
            <a:chExt cx="5036040" cy="2919960"/>
          </a:xfrm>
        </p:grpSpPr>
        <p:grpSp>
          <p:nvGrpSpPr>
            <p:cNvPr id="224" name="Google Shape;288;p67"/>
            <p:cNvGrpSpPr/>
            <p:nvPr/>
          </p:nvGrpSpPr>
          <p:grpSpPr>
            <a:xfrm>
              <a:off x="18919080" y="3959280"/>
              <a:ext cx="3945960" cy="813240"/>
              <a:chOff x="18919080" y="3959280"/>
              <a:chExt cx="3945960" cy="813240"/>
            </a:xfrm>
          </p:grpSpPr>
          <p:sp>
            <p:nvSpPr>
              <p:cNvPr id="225" name="Google Shape;289;p67"/>
              <p:cNvSpPr/>
              <p:nvPr/>
            </p:nvSpPr>
            <p:spPr>
              <a:xfrm>
                <a:off x="18919080" y="3959280"/>
                <a:ext cx="3945960" cy="578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4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26" name="Google Shape;290;p67"/>
              <p:cNvSpPr/>
              <p:nvPr/>
            </p:nvSpPr>
            <p:spPr>
              <a:xfrm>
                <a:off x="18939600" y="4714920"/>
                <a:ext cx="2459520" cy="5760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7" name="Google Shape;291;p67"/>
            <p:cNvSpPr/>
            <p:nvPr/>
          </p:nvSpPr>
          <p:spPr>
            <a:xfrm>
              <a:off x="18871920" y="5132520"/>
              <a:ext cx="5036040" cy="174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Data Gathering &amp; Extraction</a:t>
              </a:r>
              <a:endParaRPr b="0" lang="en-US" sz="2600" spc="-1" strike="noStrike">
                <a:latin typeface="Arial"/>
              </a:endParaRPr>
            </a:p>
          </p:txBody>
        </p:sp>
      </p:grpSp>
      <p:sp>
        <p:nvSpPr>
          <p:cNvPr id="228" name="Google Shape;292;p67"/>
          <p:cNvSpPr/>
          <p:nvPr/>
        </p:nvSpPr>
        <p:spPr>
          <a:xfrm>
            <a:off x="5355720" y="495720"/>
            <a:ext cx="136836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Table of Contents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7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7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7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7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Tweet Sentiment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3" name="Picture 4" descr=""/>
          <p:cNvPicPr/>
          <p:nvPr/>
        </p:nvPicPr>
        <p:blipFill>
          <a:blip r:embed="rId1"/>
          <a:stretch/>
        </p:blipFill>
        <p:spPr>
          <a:xfrm>
            <a:off x="4328640" y="2547000"/>
            <a:ext cx="15724080" cy="1047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Examples: Covid Sentiment Map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5" name="Picture 2" descr=""/>
          <p:cNvPicPr/>
          <p:nvPr/>
        </p:nvPicPr>
        <p:blipFill>
          <a:blip r:embed="rId1"/>
          <a:stretch/>
        </p:blipFill>
        <p:spPr>
          <a:xfrm>
            <a:off x="1907640" y="2217960"/>
            <a:ext cx="20566080" cy="1034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7" name="Picture 2" descr="Text mining process and techniques. | Download Scientific Diagram"/>
          <p:cNvPicPr/>
          <p:nvPr/>
        </p:nvPicPr>
        <p:blipFill>
          <a:blip r:embed="rId1"/>
          <a:stretch/>
        </p:blipFill>
        <p:spPr>
          <a:xfrm>
            <a:off x="2305080" y="3397680"/>
            <a:ext cx="19771560" cy="804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307;p 3"/>
          <p:cNvSpPr/>
          <p:nvPr/>
        </p:nvSpPr>
        <p:spPr>
          <a:xfrm>
            <a:off x="1371600" y="4055400"/>
            <a:ext cx="10742400" cy="68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>
              <a:lnSpc>
                <a:spcPct val="200000"/>
              </a:lnSpc>
              <a:buNone/>
            </a:pP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1"/>
              </a:rPr>
              <a:t>Google Dataset Search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2"/>
              </a:rPr>
              <a:t>Kaggle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3"/>
              </a:rPr>
              <a:t>GitHub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4"/>
              </a:rPr>
              <a:t>Government Sources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World Wide Web (scraping)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9" name="PlaceHolder 27"/>
          <p:cNvSpPr/>
          <p:nvPr/>
        </p:nvSpPr>
        <p:spPr>
          <a:xfrm>
            <a:off x="1219680" y="685800"/>
            <a:ext cx="21942720" cy="22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Gathering and Extraction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5"/>
          <a:stretch/>
        </p:blipFill>
        <p:spPr>
          <a:xfrm>
            <a:off x="12344400" y="4743720"/>
            <a:ext cx="9827640" cy="668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3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372;p78"/>
          <p:cNvSpPr/>
          <p:nvPr/>
        </p:nvSpPr>
        <p:spPr>
          <a:xfrm>
            <a:off x="5296680" y="3409920"/>
            <a:ext cx="4986000" cy="692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4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82" name="Google Shape;373;p78"/>
          <p:cNvSpPr/>
          <p:nvPr/>
        </p:nvSpPr>
        <p:spPr>
          <a:xfrm rot="5400000">
            <a:off x="8255880" y="1955880"/>
            <a:ext cx="8661960" cy="9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Google Shape;374;p78"/>
          <p:cNvSpPr/>
          <p:nvPr/>
        </p:nvSpPr>
        <p:spPr>
          <a:xfrm>
            <a:off x="9815040" y="5912280"/>
            <a:ext cx="7252920" cy="192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Data Gathering &amp;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Extraction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865800" y="2967480"/>
            <a:ext cx="14949720" cy="10568880"/>
          </a:xfrm>
          <a:prstGeom prst="rect">
            <a:avLst/>
          </a:prstGeom>
          <a:ln w="0">
            <a:noFill/>
          </a:ln>
        </p:spPr>
      </p:pic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Extraction – Web Application</a:t>
            </a:r>
            <a:br>
              <a:rPr sz="8800"/>
            </a:br>
            <a:br>
              <a:rPr sz="8800"/>
            </a:br>
            <a:endParaRPr b="0" lang="en-US" sz="88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9601560" y="8494200"/>
            <a:ext cx="41130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81d41a"/>
                </a:solidFill>
                <a:latin typeface="Arial"/>
                <a:ea typeface="DejaVu Sans"/>
              </a:rPr>
              <a:t>APIs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16002000" y="6777360"/>
            <a:ext cx="9142560" cy="21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DOM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(Document Object Model)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Parsing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15496200" y="9372600"/>
            <a:ext cx="9142560" cy="21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API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(Application Programming Interface)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Scraping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14173200" y="7086600"/>
            <a:ext cx="319896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/>
          <p:nvPr/>
        </p:nvSpPr>
        <p:spPr>
          <a:xfrm>
            <a:off x="14401800" y="9745200"/>
            <a:ext cx="159876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Extraction – Web Application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6858360" y="2505240"/>
            <a:ext cx="10285200" cy="1006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DOM Parsing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7315200" y="6172200"/>
            <a:ext cx="9522360" cy="661752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6172920" y="2477160"/>
            <a:ext cx="11427480" cy="323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DOM Parsing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rcRect l="0" t="14713" r="22836" b="41917"/>
          <a:stretch/>
        </p:blipFill>
        <p:spPr>
          <a:xfrm>
            <a:off x="1343880" y="2514960"/>
            <a:ext cx="21697560" cy="1051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–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5316200" y="4277160"/>
            <a:ext cx="5417640" cy="623664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2190960" y="3124440"/>
            <a:ext cx="11523240" cy="807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97;p68"/>
          <p:cNvSpPr/>
          <p:nvPr/>
        </p:nvSpPr>
        <p:spPr>
          <a:xfrm>
            <a:off x="5296680" y="3409920"/>
            <a:ext cx="4986000" cy="692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30" name="Google Shape;298;p68"/>
          <p:cNvSpPr/>
          <p:nvPr/>
        </p:nvSpPr>
        <p:spPr>
          <a:xfrm rot="5400000">
            <a:off x="8255880" y="1955880"/>
            <a:ext cx="8661960" cy="9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299;p68"/>
          <p:cNvSpPr/>
          <p:nvPr/>
        </p:nvSpPr>
        <p:spPr>
          <a:xfrm>
            <a:off x="9522360" y="6369480"/>
            <a:ext cx="725292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R vs. Python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rcRect l="0" t="26161" r="25163" b="17084"/>
          <a:stretch/>
        </p:blipFill>
        <p:spPr>
          <a:xfrm>
            <a:off x="1941480" y="2802600"/>
            <a:ext cx="20502360" cy="1005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Summary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17869680" y="5029200"/>
            <a:ext cx="5445720" cy="54457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05" name=""/>
          <p:cNvGraphicFramePr/>
          <p:nvPr/>
        </p:nvGraphicFramePr>
        <p:xfrm>
          <a:off x="997560" y="3004560"/>
          <a:ext cx="16529400" cy="9640800"/>
        </p:xfrm>
        <a:graphic>
          <a:graphicData uri="http://schemas.openxmlformats.org/drawingml/2006/table">
            <a:tbl>
              <a:tblPr/>
              <a:tblGrid>
                <a:gridCol w="5510160"/>
                <a:gridCol w="5510160"/>
                <a:gridCol w="5509440"/>
              </a:tblGrid>
              <a:tr h="1927800">
                <a:tc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DOM Parsing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API Scraping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Format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Unstructured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Structured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Processing Cost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High</a:t>
                      </a:r>
                      <a:endParaRPr b="0" lang="en-US" sz="4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latin typeface="Arial"/>
                        </a:rPr>
                        <a:t>Results mixed with irrelevant information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Low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Stability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Prone to changes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Relatively static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Availability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Always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Close sourced or paid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Available Tools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1076760" y="2286000"/>
            <a:ext cx="5551200" cy="4341960"/>
          </a:xfrm>
          <a:prstGeom prst="rect">
            <a:avLst/>
          </a:prstGeom>
          <a:ln w="0">
            <a:noFill/>
          </a:ln>
        </p:spPr>
      </p:pic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7685280" y="5486400"/>
            <a:ext cx="7400880" cy="3884760"/>
          </a:xfrm>
          <a:prstGeom prst="rect">
            <a:avLst/>
          </a:prstGeom>
          <a:ln w="0">
            <a:noFill/>
          </a:ln>
        </p:spPr>
      </p:pic>
      <p:pic>
        <p:nvPicPr>
          <p:cNvPr id="309" name="" descr=""/>
          <p:cNvPicPr/>
          <p:nvPr/>
        </p:nvPicPr>
        <p:blipFill>
          <a:blip r:embed="rId3"/>
          <a:stretch/>
        </p:blipFill>
        <p:spPr>
          <a:xfrm>
            <a:off x="15544800" y="8686800"/>
            <a:ext cx="7608960" cy="457056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4"/>
          <a:stretch/>
        </p:blipFill>
        <p:spPr>
          <a:xfrm>
            <a:off x="2057400" y="8487720"/>
            <a:ext cx="3405240" cy="4541040"/>
          </a:xfrm>
          <a:prstGeom prst="rect">
            <a:avLst/>
          </a:prstGeom>
          <a:ln w="0">
            <a:noFill/>
          </a:ln>
        </p:spPr>
      </p:pic>
      <p:sp>
        <p:nvSpPr>
          <p:cNvPr id="311" name=""/>
          <p:cNvSpPr/>
          <p:nvPr/>
        </p:nvSpPr>
        <p:spPr>
          <a:xfrm>
            <a:off x="6400800" y="9898920"/>
            <a:ext cx="8228160" cy="290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Custom Tooling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ea typeface="DejaVu Sans"/>
                <a:hlinkClick r:id="rId5"/>
              </a:rPr>
              <a:t>https://github.com/search?q=scarping&amp;type=repositories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ea typeface="DejaVu Sans"/>
                <a:hlinkClick r:id="rId6"/>
              </a:rPr>
              <a:t>https://github.com/topics/web-scraper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ea typeface="DejaVu Sans"/>
                <a:hlinkClick r:id="rId7"/>
              </a:rPr>
              <a:t>https://scraper.algo7.tools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16459200" y="2743200"/>
            <a:ext cx="7313760" cy="4570560"/>
          </a:xfrm>
          <a:prstGeom prst="rect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>
            <a:off x="16493400" y="2826360"/>
            <a:ext cx="362196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Roll Your Own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8"/>
          <a:stretch/>
        </p:blipFill>
        <p:spPr>
          <a:xfrm>
            <a:off x="16799400" y="3540600"/>
            <a:ext cx="1487160" cy="1487160"/>
          </a:xfrm>
          <a:prstGeom prst="rect">
            <a:avLst/>
          </a:prstGeom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9"/>
          <a:stretch/>
        </p:blipFill>
        <p:spPr>
          <a:xfrm>
            <a:off x="16795800" y="5260320"/>
            <a:ext cx="1665360" cy="182484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10"/>
          <a:stretch/>
        </p:blipFill>
        <p:spPr>
          <a:xfrm>
            <a:off x="20345400" y="3200400"/>
            <a:ext cx="1222560" cy="1779480"/>
          </a:xfrm>
          <a:prstGeom prst="rect">
            <a:avLst/>
          </a:prstGeom>
          <a:ln w="0">
            <a:noFill/>
          </a:ln>
        </p:spPr>
      </p:pic>
      <p:pic>
        <p:nvPicPr>
          <p:cNvPr id="317" name="" descr=""/>
          <p:cNvPicPr/>
          <p:nvPr/>
        </p:nvPicPr>
        <p:blipFill>
          <a:blip r:embed="rId11"/>
          <a:stretch/>
        </p:blipFill>
        <p:spPr>
          <a:xfrm>
            <a:off x="19050120" y="5257800"/>
            <a:ext cx="2208240" cy="926640"/>
          </a:xfrm>
          <a:prstGeom prst="rect">
            <a:avLst/>
          </a:prstGeom>
          <a:ln w="0">
            <a:noFill/>
          </a:ln>
        </p:spPr>
      </p:pic>
      <p:pic>
        <p:nvPicPr>
          <p:cNvPr id="318" name="" descr=""/>
          <p:cNvPicPr/>
          <p:nvPr/>
        </p:nvPicPr>
        <p:blipFill>
          <a:blip r:embed="rId12"/>
          <a:stretch/>
        </p:blipFill>
        <p:spPr>
          <a:xfrm>
            <a:off x="21821760" y="5486400"/>
            <a:ext cx="1494000" cy="1161720"/>
          </a:xfrm>
          <a:prstGeom prst="rect">
            <a:avLst/>
          </a:prstGeom>
          <a:ln w="0">
            <a:noFill/>
          </a:ln>
        </p:spPr>
      </p:pic>
      <p:pic>
        <p:nvPicPr>
          <p:cNvPr id="319" name="" descr=""/>
          <p:cNvPicPr/>
          <p:nvPr/>
        </p:nvPicPr>
        <p:blipFill>
          <a:blip r:embed="rId13"/>
          <a:stretch/>
        </p:blipFill>
        <p:spPr>
          <a:xfrm>
            <a:off x="18724320" y="6296760"/>
            <a:ext cx="2534040" cy="1017000"/>
          </a:xfrm>
          <a:prstGeom prst="rect">
            <a:avLst/>
          </a:prstGeom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14"/>
          <a:stretch/>
        </p:blipFill>
        <p:spPr>
          <a:xfrm>
            <a:off x="21717000" y="3886200"/>
            <a:ext cx="1827360" cy="68616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15"/>
          <a:stretch/>
        </p:blipFill>
        <p:spPr>
          <a:xfrm>
            <a:off x="18745200" y="3886200"/>
            <a:ext cx="1475280" cy="91296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16"/>
          <a:stretch/>
        </p:blipFill>
        <p:spPr>
          <a:xfrm>
            <a:off x="9867960" y="2619000"/>
            <a:ext cx="3209760" cy="240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1360" cy="13710240"/>
          </a:xfrm>
          <a:prstGeom prst="rect">
            <a:avLst/>
          </a:prstGeom>
          <a:ln w="0">
            <a:noFill/>
          </a:ln>
        </p:spPr>
      </p:pic>
      <p:sp>
        <p:nvSpPr>
          <p:cNvPr id="324" name="Google Shape;259;p66"/>
          <p:cNvSpPr/>
          <p:nvPr/>
        </p:nvSpPr>
        <p:spPr>
          <a:xfrm>
            <a:off x="3431880" y="5558040"/>
            <a:ext cx="1751796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Let’s Code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7040" cy="228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RStudio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26" name="Picture 3" descr="Rstudio"/>
          <p:cNvPicPr/>
          <p:nvPr/>
        </p:nvPicPr>
        <p:blipFill>
          <a:blip r:embed="rId1"/>
          <a:stretch/>
        </p:blipFill>
        <p:spPr>
          <a:xfrm>
            <a:off x="5322240" y="1980360"/>
            <a:ext cx="13741200" cy="1140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254;p 1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1360" cy="13710240"/>
          </a:xfrm>
          <a:prstGeom prst="rect">
            <a:avLst/>
          </a:prstGeom>
          <a:ln w="0">
            <a:noFill/>
          </a:ln>
        </p:spPr>
      </p:pic>
      <p:sp>
        <p:nvSpPr>
          <p:cNvPr id="328" name="Google Shape;259;p 2"/>
          <p:cNvSpPr/>
          <p:nvPr/>
        </p:nvSpPr>
        <p:spPr>
          <a:xfrm>
            <a:off x="3431880" y="5558040"/>
            <a:ext cx="1751796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Thank You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306;p69"/>
          <p:cNvSpPr/>
          <p:nvPr/>
        </p:nvSpPr>
        <p:spPr>
          <a:xfrm>
            <a:off x="1367640" y="6210000"/>
            <a:ext cx="72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307;p69"/>
          <p:cNvSpPr/>
          <p:nvPr/>
        </p:nvSpPr>
        <p:spPr>
          <a:xfrm>
            <a:off x="1376640" y="6742440"/>
            <a:ext cx="1328796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Ross Ihaka and Robert Gentleman in 1993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Hence the name “R”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R Foundation for Statistical Computing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Difficult for beginners + Steep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It’s born for stats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4" name="Picture 2" descr="R (langage) — Wikipédia"/>
          <p:cNvPicPr/>
          <p:nvPr/>
        </p:nvPicPr>
        <p:blipFill>
          <a:blip r:embed="rId1"/>
          <a:stretch/>
        </p:blipFill>
        <p:spPr>
          <a:xfrm>
            <a:off x="2100600" y="929520"/>
            <a:ext cx="6452280" cy="499932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6" descr=""/>
          <p:cNvPicPr/>
          <p:nvPr/>
        </p:nvPicPr>
        <p:blipFill>
          <a:blip r:embed="rId2"/>
          <a:stretch/>
        </p:blipFill>
        <p:spPr>
          <a:xfrm>
            <a:off x="12193560" y="3004920"/>
            <a:ext cx="11299680" cy="770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3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06;p 1"/>
          <p:cNvSpPr/>
          <p:nvPr/>
        </p:nvSpPr>
        <p:spPr>
          <a:xfrm>
            <a:off x="1367640" y="6210000"/>
            <a:ext cx="72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Google Shape;307;p 2"/>
          <p:cNvSpPr/>
          <p:nvPr/>
        </p:nvSpPr>
        <p:spPr>
          <a:xfrm>
            <a:off x="1376640" y="6742440"/>
            <a:ext cx="1328796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Guido van Rossum in 1991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Naming was inspired by Monty Python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Successor to the ABC language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Python Software Foundation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Easy for beginners + Smooth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Good libraries for creating graphs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 via external libs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099520" y="685800"/>
            <a:ext cx="5211360" cy="571068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12668400" y="2057400"/>
            <a:ext cx="10741680" cy="753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3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 vs. Python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1" name="Picture 2" descr="Python vs R: The Basics. An aspiring data scientist&amp;amp;#39;s guide on… | by Sidney  Kung | Towards Data Science"/>
          <p:cNvPicPr/>
          <p:nvPr/>
        </p:nvPicPr>
        <p:blipFill>
          <a:blip r:embed="rId1"/>
          <a:stretch/>
        </p:blipFill>
        <p:spPr>
          <a:xfrm>
            <a:off x="5049000" y="2223720"/>
            <a:ext cx="14283720" cy="1106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350;p75"/>
          <p:cNvSpPr/>
          <p:nvPr/>
        </p:nvSpPr>
        <p:spPr>
          <a:xfrm>
            <a:off x="5296680" y="3409920"/>
            <a:ext cx="4986000" cy="692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43" name="Google Shape;351;p75"/>
          <p:cNvSpPr/>
          <p:nvPr/>
        </p:nvSpPr>
        <p:spPr>
          <a:xfrm rot="5400000">
            <a:off x="8255880" y="1955880"/>
            <a:ext cx="8661960" cy="9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352;p75"/>
          <p:cNvSpPr/>
          <p:nvPr/>
        </p:nvSpPr>
        <p:spPr>
          <a:xfrm>
            <a:off x="9290160" y="6369480"/>
            <a:ext cx="777744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AI/ML/NLP Explained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AI?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7757640" y="2514600"/>
            <a:ext cx="8868960" cy="1024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2720" cy="228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Artificial Intelligence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1948320" y="2970000"/>
            <a:ext cx="9934560" cy="643428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249" name=""/>
          <p:cNvSpPr/>
          <p:nvPr/>
        </p:nvSpPr>
        <p:spPr>
          <a:xfrm>
            <a:off x="13716000" y="4343760"/>
            <a:ext cx="7996320" cy="79963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14859000" y="4572000"/>
            <a:ext cx="20534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DejaVu Sans"/>
              </a:rPr>
              <a:t>Not Entirely True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Application>LibreOffice/7.3.7.2$Linux_X86_64 LibreOffice_project/30$Build-2</Application>
  <AppVersion>15.0000</AppVersion>
  <Words>545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2024-03-21T12:07:53Z</dcterms:modified>
  <cp:revision>111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Custom</vt:lpwstr>
  </property>
  <property fmtid="{D5CDD505-2E9C-101B-9397-08002B2CF9AE}" pid="4" name="Slides">
    <vt:i4>25</vt:i4>
  </property>
</Properties>
</file>